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embeddedFontLst>
    <p:embeddedFont>
      <p:font typeface="Corbel" panose="020B0503020204020204" pitchFamily="34" charset="0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theme" Target="theme/theme1.xml"/></Relationships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PEDRO: Nós somos os Esófagos e este é o nosso produto. Guess It é um jogo criado com o intuito de tornar as conferências mais apelativas com recurso à aprendizagem interativa, para que as pessoas, numa determinada sessão, possam jogar umas com as outras, divertirem-se e colocar o seu conhecimento sobre o tema abordado à prova.</a:t>
            </a: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PAULO: De seguida, faremos uma rápida apresentação da app e, no final, uma pequena demonstração do jogo em funcionamento.</a:t>
            </a:r>
            <a:endParaRPr/>
          </a:p>
        </p:txBody>
      </p:sp>
      <p:sp>
        <p:nvSpPr>
          <p:cNvPr id="98" name="Google Shape;9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PONTE: À esquerda temos um simples painel que permite ao orador agendar uma nova sessão, com conceitos que quer ver treinados pela sua audiência. Os jogadores, assim que a sessão começa, registam-se com um username e iniciam o jogo. Existe um live chat onde todos podem colocar as suas tentativas para adivinhar a palavra, que vai sendo explicada </a:t>
            </a:r>
            <a:r>
              <a:rPr lang="en-US">
                <a:solidFill>
                  <a:schemeClr val="dk1"/>
                </a:solidFill>
              </a:rPr>
              <a:t>por um jogador selecionado para escrever conceitos que a descrevam</a:t>
            </a:r>
            <a:r>
              <a:rPr lang="en-US"/>
              <a:t>. Quem acertar, recebe pontos e no final a tabela com os vencedores pode ser consultada, assim como uma página com as palavras jogadas e as respetivas descrições.</a:t>
            </a: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EDUARDO: Para esta demonstração, existe já uma sessão criada. O jogador começa por inserir o seu username. Junta-se ao jogo e começa a competir para adivinhar as palavras. No painel superior são apresentadas dicas, algumas letras e as definições escritas pelo jogador responsável por descrever a palavra. Caso o nosso jogador esteja perto de adivinhar recebe a notificação no chat. Se acertar ganha pontos e espera pela próxima ronda. Na ronda seguinte, um novo jogador e uma nova palavra são escolhidos e o jogo continua, com todos os outros jogadores a tentarem adivinhar a nova palavra e ganhar mais pontos. No final, podemos consultar o ranking  dos jogadores e o relatório das palavras e respetivas definições.</a:t>
            </a:r>
            <a:endParaRPr/>
          </a:p>
        </p:txBody>
      </p:sp>
      <p:sp>
        <p:nvSpPr>
          <p:cNvPr id="123" name="Google Shape;12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aa7a7b4e1b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aa7a7b4e1b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PAULO: Guess It é o complemento ideal das conferências, tornando-as mais divertidas e interativas, e seria algo inovador para acrescentar ao open-CX. Obrigado pela atenção.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900"/>
              <a:buFont typeface="Corbel"/>
              <a:buNone/>
              <a:defRPr sz="59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None/>
              <a:defRPr sz="2200" cap="none">
                <a:solidFill>
                  <a:srgbClr val="D7F0F6"/>
                </a:solidFill>
              </a:defRPr>
            </a:lvl1pPr>
            <a:lvl2pPr lvl="1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 rot="5400000">
            <a:off x="4966548" y="-233172"/>
            <a:ext cx="5120640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marL="1371600" lvl="2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marL="1828800" lvl="3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marL="2743200" lvl="5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title"/>
          </p:nvPr>
        </p:nvSpPr>
        <p:spPr>
          <a:xfrm rot="5400000">
            <a:off x="-685800" y="2057400"/>
            <a:ext cx="4953000" cy="28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body" idx="1"/>
          </p:nvPr>
        </p:nvSpPr>
        <p:spPr>
          <a:xfrm rot="5400000">
            <a:off x="4965192" y="-228600"/>
            <a:ext cx="5120640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marL="1371600" lvl="2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marL="1828800" lvl="3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marL="2743200" lvl="5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2pPr>
            <a:lvl3pPr marL="1371600" lvl="2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3pPr>
            <a:lvl4pPr marL="1828800" lvl="3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5pPr>
            <a:lvl6pPr marL="2743200" lvl="5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5900"/>
              <a:buFont typeface="Corbel"/>
              <a:buNone/>
              <a:defRPr sz="5900" b="0">
                <a:solidFill>
                  <a:srgbClr val="59595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200"/>
              <a:buNone/>
              <a:defRPr sz="2200" cap="none">
                <a:solidFill>
                  <a:srgbClr val="595959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3867912" y="868680"/>
            <a:ext cx="347472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2"/>
          </p:nvPr>
        </p:nvSpPr>
        <p:spPr>
          <a:xfrm>
            <a:off x="7818120" y="868680"/>
            <a:ext cx="347472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rgbClr val="595959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2"/>
          </p:nvPr>
        </p:nvSpPr>
        <p:spPr>
          <a:xfrm>
            <a:off x="3867912" y="1930936"/>
            <a:ext cx="347472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3"/>
          </p:nvPr>
        </p:nvSpPr>
        <p:spPr>
          <a:xfrm>
            <a:off x="7818463" y="1023586"/>
            <a:ext cx="3474720" cy="813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rgbClr val="595959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4"/>
          </p:nvPr>
        </p:nvSpPr>
        <p:spPr>
          <a:xfrm>
            <a:off x="7818463" y="1930936"/>
            <a:ext cx="347472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 txBox="1"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  <a:defRPr sz="32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>
            <a:off x="3867912" y="868680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body" idx="2"/>
          </p:nvPr>
        </p:nvSpPr>
        <p:spPr>
          <a:xfrm>
            <a:off x="256032" y="3494176"/>
            <a:ext cx="2834640" cy="2321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orbel"/>
              <a:buNone/>
              <a:defRPr sz="32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0"/>
          <p:cNvSpPr>
            <a:spLocks noGrp="1"/>
          </p:cNvSpPr>
          <p:nvPr>
            <p:ph type="pic" idx="2"/>
          </p:nvPr>
        </p:nvSpPr>
        <p:spPr>
          <a:xfrm>
            <a:off x="3570644" y="767419"/>
            <a:ext cx="8115230" cy="5330952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Noto Sans Symbols"/>
              <a:buNone/>
              <a:defRPr sz="32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Noto Sans Symbols"/>
              <a:buNone/>
              <a:defRPr sz="2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None/>
              <a:defRPr sz="2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2000"/>
              <a:buFont typeface="Noto Sans Symbols"/>
              <a:buNone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1"/>
          </p:nvPr>
        </p:nvSpPr>
        <p:spPr>
          <a:xfrm>
            <a:off x="256032" y="3493008"/>
            <a:ext cx="2834640" cy="2322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ftr" idx="11"/>
          </p:nvPr>
        </p:nvSpPr>
        <p:spPr>
          <a:xfrm>
            <a:off x="3499101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orbel"/>
              <a:buNone/>
              <a:defRPr sz="3600" b="0" i="0" u="none" strike="noStrike" cap="none">
                <a:solidFill>
                  <a:srgbClr val="FFFFF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" name="Google Shape;8;p1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●"/>
              <a:defRPr sz="20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●"/>
              <a:defRPr sz="18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●"/>
              <a:defRPr sz="16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25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595959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dt" idx="10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ftr" idx="11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rgbClr val="7F7F7F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accen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  <p:pic>
        <p:nvPicPr>
          <p:cNvPr id="13" name="Google Shape;13;p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5181600" y="2524125"/>
            <a:ext cx="3048000" cy="302895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pic>
        <p:nvPicPr>
          <p:cNvPr id="90" name="Google Shape;90;p13"/>
          <p:cNvPicPr preferRelativeResize="0"/>
          <p:nvPr/>
        </p:nvPicPr>
        <p:blipFill rotWithShape="1">
          <a:blip r:embed="rId3">
            <a:alphaModFix amt="13000"/>
          </a:blip>
          <a:srcRect l="9091" t="14267" r="3" b="2597"/>
          <a:stretch/>
        </p:blipFill>
        <p:spPr>
          <a:xfrm>
            <a:off x="20" y="1"/>
            <a:ext cx="1218893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3"/>
          <p:cNvSpPr/>
          <p:nvPr/>
        </p:nvSpPr>
        <p:spPr>
          <a:xfrm>
            <a:off x="0" y="1273650"/>
            <a:ext cx="3443700" cy="4169400"/>
          </a:xfrm>
          <a:prstGeom prst="rect">
            <a:avLst/>
          </a:prstGeom>
          <a:solidFill>
            <a:srgbClr val="86E8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body" idx="1"/>
          </p:nvPr>
        </p:nvSpPr>
        <p:spPr>
          <a:xfrm>
            <a:off x="3869276" y="864100"/>
            <a:ext cx="7504500" cy="51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88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86E8D6"/>
                </a:solidFill>
              </a:rPr>
              <a:t>“</a:t>
            </a:r>
            <a:r>
              <a:rPr lang="en-US"/>
              <a:t> A game that aims to empower conferences with interactive </a:t>
            </a:r>
            <a:br>
              <a:rPr lang="en-US"/>
            </a:br>
            <a:endParaRPr/>
          </a:p>
          <a:p>
            <a:pPr marL="18288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learning, so that people, at a given session, can play with each other,</a:t>
            </a:r>
            <a:br>
              <a:rPr lang="en-US"/>
            </a:br>
            <a:endParaRPr/>
          </a:p>
          <a:p>
            <a:pPr marL="18288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have fun and put their knowledge about the subjects to the test.</a:t>
            </a:r>
            <a:endParaRPr/>
          </a:p>
        </p:txBody>
      </p:sp>
      <p:sp>
        <p:nvSpPr>
          <p:cNvPr id="93" name="Google Shape;93;p13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ctrTitle" idx="4294967295"/>
          </p:nvPr>
        </p:nvSpPr>
        <p:spPr>
          <a:xfrm>
            <a:off x="-120796" y="1273648"/>
            <a:ext cx="3685200" cy="32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Corbel"/>
              <a:buNone/>
            </a:pPr>
            <a:r>
              <a:rPr lang="en-US" sz="5000"/>
              <a:t>Guess It</a:t>
            </a:r>
            <a:endParaRPr/>
          </a:p>
        </p:txBody>
      </p:sp>
      <p:pic>
        <p:nvPicPr>
          <p:cNvPr id="95" name="Google Shape;9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1712" y="2001200"/>
            <a:ext cx="1800200" cy="18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4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4"/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03" name="Google Shape;103;p14"/>
          <p:cNvSpPr/>
          <p:nvPr/>
        </p:nvSpPr>
        <p:spPr>
          <a:xfrm>
            <a:off x="4639057" y="761999"/>
            <a:ext cx="7552943" cy="5334001"/>
          </a:xfrm>
          <a:prstGeom prst="rect">
            <a:avLst/>
          </a:prstGeom>
          <a:solidFill>
            <a:srgbClr val="86E8D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title"/>
          </p:nvPr>
        </p:nvSpPr>
        <p:spPr>
          <a:xfrm>
            <a:off x="5054082" y="1298448"/>
            <a:ext cx="6068070" cy="3255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900"/>
              <a:buFont typeface="Corbel"/>
              <a:buNone/>
            </a:pPr>
            <a:r>
              <a:rPr lang="en-US" sz="5900"/>
              <a:t>How does it work?</a:t>
            </a:r>
            <a:endParaRPr/>
          </a:p>
        </p:txBody>
      </p:sp>
      <p:sp>
        <p:nvSpPr>
          <p:cNvPr id="105" name="Google Shape;105;p14"/>
          <p:cNvSpPr/>
          <p:nvPr/>
        </p:nvSpPr>
        <p:spPr>
          <a:xfrm>
            <a:off x="-7912" y="758952"/>
            <a:ext cx="384048" cy="5330952"/>
          </a:xfrm>
          <a:prstGeom prst="rect">
            <a:avLst/>
          </a:prstGeom>
          <a:solidFill>
            <a:srgbClr val="C8C8C8">
              <a:alpha val="4980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6" name="Google Shape;106;p14" descr="Screen of a cell phone&#10;&#10;Description automatically generated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199252" y="759599"/>
            <a:ext cx="2452099" cy="533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4" descr="Screen of a cell phon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01597" y="756139"/>
            <a:ext cx="2452114" cy="53652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15"/>
          <p:cNvGrpSpPr/>
          <p:nvPr/>
        </p:nvGrpSpPr>
        <p:grpSpPr>
          <a:xfrm>
            <a:off x="4869180" y="864813"/>
            <a:ext cx="2453639" cy="5333998"/>
            <a:chOff x="5006555" y="762001"/>
            <a:chExt cx="2453639" cy="5333998"/>
          </a:xfrm>
        </p:grpSpPr>
        <p:pic>
          <p:nvPicPr>
            <p:cNvPr id="113" name="Google Shape;113;p15" descr="Screen of a cell phone&#10;&#10;Description automatically generated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006555" y="762001"/>
              <a:ext cx="2453639" cy="53339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4" name="Google Shape;114;p15" descr="Graphical user interface, text, application&#10;&#10;Description automatically generated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5205036" y="1566983"/>
              <a:ext cx="2075006" cy="385103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5" name="Google Shape;115;p15"/>
          <p:cNvGrpSpPr/>
          <p:nvPr/>
        </p:nvGrpSpPr>
        <p:grpSpPr>
          <a:xfrm>
            <a:off x="820048" y="864813"/>
            <a:ext cx="2453639" cy="5333998"/>
            <a:chOff x="8074093" y="801078"/>
            <a:chExt cx="2453639" cy="5333998"/>
          </a:xfrm>
        </p:grpSpPr>
        <p:pic>
          <p:nvPicPr>
            <p:cNvPr id="116" name="Google Shape;116;p15" descr="Screen of a cell phone&#10;&#10;Description automatically generated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8074093" y="801078"/>
              <a:ext cx="2453639" cy="53339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7" name="Google Shape;117;p15" descr="Graphical user interface, text, application, chat or text message&#10;&#10;Description automatically generated"/>
            <p:cNvPicPr preferRelativeResize="0"/>
            <p:nvPr/>
          </p:nvPicPr>
          <p:blipFill rotWithShape="1">
            <a:blip r:embed="rId6">
              <a:alphaModFix/>
            </a:blip>
            <a:srcRect l="6693" t="19181" r="7874" b="13028"/>
            <a:stretch/>
          </p:blipFill>
          <p:spPr>
            <a:xfrm>
              <a:off x="8211922" y="1753953"/>
              <a:ext cx="2177620" cy="371367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18" name="Google Shape;118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071599" y="871724"/>
            <a:ext cx="2453624" cy="5320174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5"/>
          <p:cNvSpPr/>
          <p:nvPr/>
        </p:nvSpPr>
        <p:spPr>
          <a:xfrm>
            <a:off x="2359375" y="390375"/>
            <a:ext cx="2380980" cy="1529725"/>
          </a:xfrm>
          <a:custGeom>
            <a:avLst/>
            <a:gdLst/>
            <a:ahLst/>
            <a:cxnLst/>
            <a:rect l="l" t="t" r="r" b="b"/>
            <a:pathLst>
              <a:path w="99633" h="61189" extrusionOk="0">
                <a:moveTo>
                  <a:pt x="0" y="9871"/>
                </a:moveTo>
                <a:cubicBezTo>
                  <a:pt x="6477" y="4112"/>
                  <a:pt x="15516" y="-645"/>
                  <a:pt x="24140" y="215"/>
                </a:cubicBezTo>
                <a:cubicBezTo>
                  <a:pt x="31007" y="900"/>
                  <a:pt x="37152" y="5993"/>
                  <a:pt x="41696" y="11187"/>
                </a:cubicBezTo>
                <a:cubicBezTo>
                  <a:pt x="52731" y="23799"/>
                  <a:pt x="49127" y="47094"/>
                  <a:pt x="62764" y="56834"/>
                </a:cubicBezTo>
                <a:cubicBezTo>
                  <a:pt x="72884" y="64062"/>
                  <a:pt x="94071" y="62251"/>
                  <a:pt x="99633" y="51128"/>
                </a:cubicBezTo>
              </a:path>
            </a:pathLst>
          </a:custGeom>
          <a:noFill/>
          <a:ln w="76200" cap="flat" cmpd="sng">
            <a:solidFill>
              <a:srgbClr val="86E8D6"/>
            </a:solidFill>
            <a:prstDash val="solid"/>
            <a:round/>
            <a:headEnd type="none" w="med" len="med"/>
            <a:tailEnd type="oval" w="med" len="med"/>
          </a:ln>
        </p:spPr>
      </p:sp>
      <p:sp>
        <p:nvSpPr>
          <p:cNvPr id="120" name="Google Shape;120;p15"/>
          <p:cNvSpPr/>
          <p:nvPr/>
        </p:nvSpPr>
        <p:spPr>
          <a:xfrm>
            <a:off x="7319075" y="5165522"/>
            <a:ext cx="1887325" cy="1290775"/>
          </a:xfrm>
          <a:custGeom>
            <a:avLst/>
            <a:gdLst/>
            <a:ahLst/>
            <a:cxnLst/>
            <a:rect l="l" t="t" r="r" b="b"/>
            <a:pathLst>
              <a:path w="75493" h="51631" extrusionOk="0">
                <a:moveTo>
                  <a:pt x="0" y="43149"/>
                </a:moveTo>
                <a:cubicBezTo>
                  <a:pt x="9463" y="37471"/>
                  <a:pt x="3403" y="20979"/>
                  <a:pt x="8339" y="11108"/>
                </a:cubicBezTo>
                <a:cubicBezTo>
                  <a:pt x="11225" y="5337"/>
                  <a:pt x="18683" y="-2047"/>
                  <a:pt x="24579" y="574"/>
                </a:cubicBezTo>
                <a:cubicBezTo>
                  <a:pt x="40354" y="7585"/>
                  <a:pt x="40119" y="31797"/>
                  <a:pt x="51353" y="44904"/>
                </a:cubicBezTo>
                <a:cubicBezTo>
                  <a:pt x="54718" y="48830"/>
                  <a:pt x="60259" y="52059"/>
                  <a:pt x="65398" y="51488"/>
                </a:cubicBezTo>
                <a:cubicBezTo>
                  <a:pt x="70338" y="50939"/>
                  <a:pt x="73921" y="45230"/>
                  <a:pt x="75493" y="40515"/>
                </a:cubicBezTo>
              </a:path>
            </a:pathLst>
          </a:custGeom>
          <a:noFill/>
          <a:ln w="76200" cap="flat" cmpd="sng">
            <a:solidFill>
              <a:srgbClr val="86E8D6"/>
            </a:solidFill>
            <a:prstDash val="solid"/>
            <a:round/>
            <a:headEnd type="none" w="med" len="med"/>
            <a:tailEnd type="oval" w="med" len="med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6A0FD3E0-F35E-469E-B952-EFFADD324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3348" y="0"/>
            <a:ext cx="3245304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6E8D6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ctrTitle" idx="4294967295"/>
          </p:nvPr>
        </p:nvSpPr>
        <p:spPr>
          <a:xfrm>
            <a:off x="4253404" y="1485823"/>
            <a:ext cx="3685200" cy="32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Corbel"/>
              <a:buNone/>
            </a:pPr>
            <a:r>
              <a:rPr lang="en-US" sz="5000"/>
              <a:t>Guess It</a:t>
            </a:r>
            <a:endParaRPr/>
          </a:p>
        </p:txBody>
      </p:sp>
      <p:pic>
        <p:nvPicPr>
          <p:cNvPr id="131" name="Google Shape;13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5912" y="2009225"/>
            <a:ext cx="1800200" cy="18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404</Words>
  <Application>Microsoft Office PowerPoint</Application>
  <PresentationFormat>Ecrã Panorâmico</PresentationFormat>
  <Paragraphs>11</Paragraphs>
  <Slides>5</Slides>
  <Notes>5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5</vt:i4>
      </vt:variant>
    </vt:vector>
  </HeadingPairs>
  <TitlesOfParts>
    <vt:vector size="9" baseType="lpstr">
      <vt:lpstr>Arial</vt:lpstr>
      <vt:lpstr>Noto Sans Symbols</vt:lpstr>
      <vt:lpstr>Corbel</vt:lpstr>
      <vt:lpstr>Frame</vt:lpstr>
      <vt:lpstr>Guess It</vt:lpstr>
      <vt:lpstr>How does it work?</vt:lpstr>
      <vt:lpstr>Apresentação do PowerPoint</vt:lpstr>
      <vt:lpstr>Apresentação do PowerPoint</vt:lpstr>
      <vt:lpstr>Guess 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Guess It</dc:title>
  <cp:lastModifiedBy>Paulinho</cp:lastModifiedBy>
  <cp:revision>2</cp:revision>
  <dcterms:modified xsi:type="dcterms:W3CDTF">2020-12-17T09:21:13Z</dcterms:modified>
</cp:coreProperties>
</file>